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0" r:id="rId2"/>
    <p:sldId id="271" r:id="rId3"/>
    <p:sldId id="278" r:id="rId4"/>
    <p:sldId id="280" r:id="rId5"/>
    <p:sldId id="284" r:id="rId6"/>
    <p:sldId id="279" r:id="rId7"/>
    <p:sldId id="285" r:id="rId8"/>
    <p:sldId id="281" r:id="rId9"/>
    <p:sldId id="286" r:id="rId10"/>
    <p:sldId id="282" r:id="rId11"/>
    <p:sldId id="287" r:id="rId12"/>
    <p:sldId id="283" r:id="rId13"/>
    <p:sldId id="288" r:id="rId14"/>
    <p:sldId id="275" r:id="rId15"/>
    <p:sldId id="276" r:id="rId16"/>
    <p:sldId id="277" r:id="rId17"/>
    <p:sldId id="269" r:id="rId18"/>
    <p:sldId id="256" r:id="rId19"/>
    <p:sldId id="266" r:id="rId20"/>
    <p:sldId id="257" r:id="rId21"/>
    <p:sldId id="258" r:id="rId22"/>
    <p:sldId id="265" r:id="rId23"/>
    <p:sldId id="259" r:id="rId24"/>
    <p:sldId id="260" r:id="rId25"/>
    <p:sldId id="262" r:id="rId26"/>
    <p:sldId id="264" r:id="rId27"/>
    <p:sldId id="26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50000" autoAdjust="0"/>
  </p:normalViewPr>
  <p:slideViewPr>
    <p:cSldViewPr snapToGrid="0" snapToObjects="1">
      <p:cViewPr varScale="1">
        <p:scale>
          <a:sx n="128" d="100"/>
          <a:sy n="128" d="100"/>
        </p:scale>
        <p:origin x="20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Selección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Características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377642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14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3. To simplify the testing stage – Area vs.  </a:t>
            </a:r>
            <a:r>
              <a:rPr lang="en-US" sz="2400" dirty="0" err="1">
                <a:latin typeface="Trebuchet MS"/>
                <a:cs typeface="Trebuchet MS"/>
              </a:rPr>
              <a:t>Hu+Flusser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EECC6E-6878-A941-BA01-483F86818121}"/>
              </a:ext>
            </a:extLst>
          </p:cNvPr>
          <p:cNvGrpSpPr/>
          <p:nvPr/>
        </p:nvGrpSpPr>
        <p:grpSpPr>
          <a:xfrm>
            <a:off x="5750362" y="497142"/>
            <a:ext cx="2527610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173D9F-D126-CF49-9914-B2AE2CA2754B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28E11F-FDC1-C241-B022-B07118153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2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233631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6100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4. To avoid false correlations – Location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 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7992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403112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1D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9E5103-72AD-9341-9507-96ACDBB7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29" y="3841592"/>
            <a:ext cx="5669000" cy="781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E429B4-5CDC-0040-8A3C-435687A6A85E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1D)</a:t>
            </a:r>
          </a:p>
        </p:txBody>
      </p:sp>
    </p:spTree>
    <p:extLst>
      <p:ext uri="{BB962C8B-B14F-4D97-AF65-F5344CB8AC3E}">
        <p14:creationId xmlns:p14="http://schemas.microsoft.com/office/powerpoint/2010/main" val="52091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D7D2F-D2F6-414D-933B-9EE706A60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" t="5771" r="4233" b="3366"/>
          <a:stretch/>
        </p:blipFill>
        <p:spPr>
          <a:xfrm>
            <a:off x="1784194" y="1170879"/>
            <a:ext cx="5798635" cy="4638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CF8A7-CDED-B749-B568-7D0B14682AEA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2D)</a:t>
            </a:r>
          </a:p>
        </p:txBody>
      </p:sp>
    </p:spTree>
    <p:extLst>
      <p:ext uri="{BB962C8B-B14F-4D97-AF65-F5344CB8AC3E}">
        <p14:creationId xmlns:p14="http://schemas.microsoft.com/office/powerpoint/2010/main" val="378230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.mov" descr="3d.mov">
            <a:hlinkClick r:id="" action="ppaction://media"/>
            <a:extLst>
              <a:ext uri="{FF2B5EF4-FFF2-40B4-BE49-F238E27FC236}">
                <a16:creationId xmlns:a16="http://schemas.microsoft.com/office/drawing/2014/main" id="{D5D74943-B545-6F47-AB06-1F6E4439D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44" t="572" b="4204"/>
          <a:stretch/>
        </p:blipFill>
        <p:spPr>
          <a:xfrm>
            <a:off x="2114188" y="1806299"/>
            <a:ext cx="5376076" cy="4070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50" y="664829"/>
            <a:ext cx="796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Curse of dimensionality – 3D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587AB-06BE-8A41-8CD6-2A1EFC6AAC2B}"/>
              </a:ext>
            </a:extLst>
          </p:cNvPr>
          <p:cNvSpPr txBox="1"/>
          <p:nvPr/>
        </p:nvSpPr>
        <p:spPr>
          <a:xfrm>
            <a:off x="6211229" y="5586761"/>
            <a:ext cx="173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 points in 3D)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C3E0D-48DA-004D-A4F2-2D1735BECF97}"/>
              </a:ext>
            </a:extLst>
          </p:cNvPr>
          <p:cNvSpPr txBox="1"/>
          <p:nvPr/>
        </p:nvSpPr>
        <p:spPr>
          <a:xfrm>
            <a:off x="466575" y="2598440"/>
            <a:ext cx="3612993" cy="2185214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When the dimensionality increases, the volume of the space increases so fast that the available data become sparse. This sparsity is problematic for any method that requires statistical significance. </a:t>
            </a:r>
          </a:p>
          <a:p>
            <a:endParaRPr lang="en-US" dirty="0"/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[Wikipedia]</a:t>
            </a:r>
          </a:p>
        </p:txBody>
      </p:sp>
    </p:spTree>
    <p:extLst>
      <p:ext uri="{BB962C8B-B14F-4D97-AF65-F5344CB8AC3E}">
        <p14:creationId xmlns:p14="http://schemas.microsoft.com/office/powerpoint/2010/main" val="359746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2721131" y="960475"/>
            <a:ext cx="92686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m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39307" y="972960"/>
            <a:ext cx="9080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p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features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65020" y="17203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539873"/>
              </p:ext>
            </p:extLst>
          </p:nvPr>
        </p:nvGraphicFramePr>
        <p:xfrm>
          <a:off x="1607910" y="1423120"/>
          <a:ext cx="3275404" cy="472756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baseline="-25000" dirty="0"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4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5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6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7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8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9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i="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lang="en-US" sz="800" i="0" baseline="-25000" dirty="0">
                          <a:latin typeface="Times New Roman"/>
                          <a:cs typeface="Times New Roman"/>
                        </a:rPr>
                        <a:t>10</a:t>
                      </a:r>
                      <a:endParaRPr lang="en-US" sz="8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96380"/>
              </p:ext>
            </p:extLst>
          </p:nvPr>
        </p:nvGraphicFramePr>
        <p:xfrm>
          <a:off x="7662050" y="1423120"/>
          <a:ext cx="893292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1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2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700" i="0" baseline="-25000" dirty="0">
                          <a:latin typeface="Times New Roman"/>
                          <a:cs typeface="Times New Roman"/>
                        </a:rPr>
                        <a:t>3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2030965" y="609046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9405" y="608799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16370" y="609171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9610" y="608923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85970" y="6092955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330" y="6090480"/>
            <a:ext cx="45719" cy="457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18" idx="4"/>
            <a:endCxn id="19" idx="4"/>
          </p:cNvCxnSpPr>
          <p:nvPr/>
        </p:nvCxnSpPr>
        <p:spPr>
          <a:xfrm rot="5400000" flipH="1" flipV="1">
            <a:off x="6119612" y="3854572"/>
            <a:ext cx="2475" cy="4563240"/>
          </a:xfrm>
          <a:prstGeom prst="bentConnector3">
            <a:avLst>
              <a:gd name="adj1" fmla="val -4323636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4"/>
            <a:endCxn id="20" idx="4"/>
          </p:cNvCxnSpPr>
          <p:nvPr/>
        </p:nvCxnSpPr>
        <p:spPr>
          <a:xfrm rot="16200000" flipH="1">
            <a:off x="5378065" y="3407908"/>
            <a:ext cx="4965" cy="5456565"/>
          </a:xfrm>
          <a:prstGeom prst="bentConnector3">
            <a:avLst>
              <a:gd name="adj1" fmla="val 4494763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833" y="35036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9" y="5773342"/>
            <a:ext cx="368300" cy="3175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7085052" y="1737642"/>
            <a:ext cx="0" cy="43676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15865" y="3520957"/>
            <a:ext cx="9378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Times"/>
                <a:cs typeface="Times"/>
              </a:rPr>
              <a:t>N</a:t>
            </a:r>
            <a:r>
              <a:rPr lang="en-US" sz="1200" dirty="0"/>
              <a:t> </a:t>
            </a:r>
            <a:r>
              <a:rPr lang="en-US" sz="1200" i="1" dirty="0">
                <a:latin typeface="Arial"/>
                <a:cs typeface="Arial"/>
              </a:rPr>
              <a:t>samples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592492" y="1257101"/>
            <a:ext cx="327540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617113" y="1274742"/>
            <a:ext cx="95146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6" idx="4"/>
            <a:endCxn id="21" idx="4"/>
          </p:cNvCxnSpPr>
          <p:nvPr/>
        </p:nvCxnSpPr>
        <p:spPr>
          <a:xfrm rot="16200000" flipH="1">
            <a:off x="4934500" y="3255508"/>
            <a:ext cx="15" cy="5761365"/>
          </a:xfrm>
          <a:prstGeom prst="bentConnector3">
            <a:avLst>
              <a:gd name="adj1" fmla="val 2147483647"/>
            </a:avLst>
          </a:prstGeom>
          <a:ln w="9525" cmpd="sng">
            <a:solidFill>
              <a:schemeClr val="bg1">
                <a:lumMod val="50000"/>
              </a:schemeClr>
            </a:solidFill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533222" y="561222"/>
            <a:ext cx="63745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Extracted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i="1" dirty="0">
                <a:latin typeface="Arial"/>
                <a:cs typeface="Arial"/>
              </a:rPr>
              <a:t>features                                                                  Selected features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42" y="5765263"/>
            <a:ext cx="279400" cy="317500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18476"/>
              </p:ext>
            </p:extLst>
          </p:nvPr>
        </p:nvGraphicFramePr>
        <p:xfrm>
          <a:off x="5542589" y="1432852"/>
          <a:ext cx="297764" cy="46662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1" dirty="0">
                          <a:latin typeface="Times New Roman"/>
                          <a:cs typeface="Times New Roman"/>
                        </a:rPr>
                        <a:t>d</a:t>
                      </a:r>
                      <a:endParaRPr lang="en-US" sz="700" baseline="-25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331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04775" y="1089219"/>
            <a:ext cx="62482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Arial"/>
                <a:cs typeface="Arial"/>
              </a:rPr>
              <a:t>labels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02" y="5706009"/>
            <a:ext cx="279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1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0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 flipH="1">
            <a:off x="1714901" y="3231370"/>
            <a:ext cx="1634990" cy="787517"/>
            <a:chOff x="645395" y="1614815"/>
            <a:chExt cx="1634990" cy="787517"/>
          </a:xfrm>
          <a:gradFill flip="none" rotWithShape="1">
            <a:gsLst>
              <a:gs pos="3200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6" name="Rectangle 25"/>
            <p:cNvSpPr/>
            <p:nvPr/>
          </p:nvSpPr>
          <p:spPr>
            <a:xfrm>
              <a:off x="645395" y="2353439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4621" y="2256479"/>
              <a:ext cx="114167" cy="14585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47020" y="2083596"/>
              <a:ext cx="114167" cy="317866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99421" y="1794347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51819" y="1614815"/>
              <a:ext cx="114167" cy="783471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4219" y="1614815"/>
              <a:ext cx="114167" cy="786645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556619" y="1794348"/>
              <a:ext cx="114167" cy="60711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09019" y="1927224"/>
              <a:ext cx="114167" cy="474237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61419" y="2143441"/>
              <a:ext cx="114167" cy="2580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13819" y="2289727"/>
              <a:ext cx="114167" cy="111733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 flipV="1">
            <a:off x="456665" y="1033455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66355" y="2663253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6355" y="4032132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61654" y="1899301"/>
            <a:ext cx="0" cy="137160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45393" y="1531292"/>
            <a:ext cx="1634992" cy="859283"/>
            <a:chOff x="645393" y="1543050"/>
            <a:chExt cx="1634992" cy="859283"/>
          </a:xfrm>
          <a:gradFill flip="none" rotWithShape="1">
            <a:gsLst>
              <a:gs pos="39000">
                <a:schemeClr val="tx2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</p:grpSpPr>
        <p:sp>
          <p:nvSpPr>
            <p:cNvPr id="23" name="Rectangle 22"/>
            <p:cNvSpPr/>
            <p:nvPr/>
          </p:nvSpPr>
          <p:spPr>
            <a:xfrm>
              <a:off x="645393" y="2222499"/>
              <a:ext cx="114167" cy="17665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18" y="1927224"/>
              <a:ext cx="114167" cy="47510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47018" y="1689100"/>
              <a:ext cx="114167" cy="71236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9418" y="1543050"/>
              <a:ext cx="114167" cy="858412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1818" y="1568449"/>
              <a:ext cx="114167" cy="829837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04218" y="1689099"/>
              <a:ext cx="114167" cy="7123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56618" y="1895475"/>
              <a:ext cx="114167" cy="505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09018" y="2149475"/>
              <a:ext cx="114167" cy="25198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1418" y="2273299"/>
              <a:ext cx="114167" cy="12816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13818" y="2330450"/>
              <a:ext cx="114167" cy="7101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66218" y="2355740"/>
              <a:ext cx="114167" cy="45719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456665" y="2402334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4982124" y="2440282"/>
            <a:ext cx="2963364" cy="825156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3364" h="825156">
                <a:moveTo>
                  <a:pt x="0" y="820696"/>
                </a:moveTo>
                <a:cubicBezTo>
                  <a:pt x="134305" y="826885"/>
                  <a:pt x="607155" y="825029"/>
                  <a:pt x="798400" y="824410"/>
                </a:cubicBezTo>
                <a:cubicBezTo>
                  <a:pt x="989645" y="823791"/>
                  <a:pt x="1065771" y="828743"/>
                  <a:pt x="1147468" y="816983"/>
                </a:cubicBezTo>
                <a:cubicBezTo>
                  <a:pt x="1229165" y="805223"/>
                  <a:pt x="1238449" y="773039"/>
                  <a:pt x="1288581" y="753852"/>
                </a:cubicBezTo>
                <a:cubicBezTo>
                  <a:pt x="1338713" y="734665"/>
                  <a:pt x="1396891" y="735904"/>
                  <a:pt x="1448261" y="701863"/>
                </a:cubicBezTo>
                <a:cubicBezTo>
                  <a:pt x="1499631" y="667822"/>
                  <a:pt x="1546668" y="611500"/>
                  <a:pt x="1596800" y="549607"/>
                </a:cubicBezTo>
                <a:cubicBezTo>
                  <a:pt x="1646932" y="487714"/>
                  <a:pt x="1699540" y="389305"/>
                  <a:pt x="1749053" y="330507"/>
                </a:cubicBezTo>
                <a:cubicBezTo>
                  <a:pt x="1798566" y="271709"/>
                  <a:pt x="1843128" y="248191"/>
                  <a:pt x="1893879" y="196820"/>
                </a:cubicBezTo>
                <a:cubicBezTo>
                  <a:pt x="1944630" y="145449"/>
                  <a:pt x="2000951" y="51372"/>
                  <a:pt x="2053559" y="22283"/>
                </a:cubicBezTo>
                <a:cubicBezTo>
                  <a:pt x="2106167" y="-6806"/>
                  <a:pt x="2160013" y="-8044"/>
                  <a:pt x="2209526" y="22283"/>
                </a:cubicBezTo>
                <a:cubicBezTo>
                  <a:pt x="2259039" y="52610"/>
                  <a:pt x="2300506" y="126263"/>
                  <a:pt x="2350638" y="204247"/>
                </a:cubicBezTo>
                <a:cubicBezTo>
                  <a:pt x="2400770" y="282231"/>
                  <a:pt x="2460186" y="414062"/>
                  <a:pt x="2510318" y="490190"/>
                </a:cubicBezTo>
                <a:cubicBezTo>
                  <a:pt x="2560450" y="566318"/>
                  <a:pt x="2601918" y="615831"/>
                  <a:pt x="2651431" y="661013"/>
                </a:cubicBezTo>
                <a:cubicBezTo>
                  <a:pt x="2700944" y="706194"/>
                  <a:pt x="2755408" y="735284"/>
                  <a:pt x="2807397" y="761279"/>
                </a:cubicBezTo>
                <a:cubicBezTo>
                  <a:pt x="2859386" y="787274"/>
                  <a:pt x="2963364" y="816983"/>
                  <a:pt x="2963364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989409" y="2397436"/>
            <a:ext cx="2956079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6079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  <a:cubicBezTo>
                  <a:pt x="2161405" y="869733"/>
                  <a:pt x="2956079" y="862434"/>
                  <a:pt x="2956079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61654" y="3268180"/>
            <a:ext cx="3196118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21538" y="381031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7158" y="2190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28042" y="3048874"/>
            <a:ext cx="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888" y="677046"/>
            <a:ext cx="1783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Frequency distributions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147" y="105581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05" y="1169819"/>
            <a:ext cx="190997" cy="12202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66807" y="2693374"/>
            <a:ext cx="76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for class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05" y="2807379"/>
            <a:ext cx="203662" cy="12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84" y="2044545"/>
            <a:ext cx="726077" cy="2377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90" y="2042361"/>
            <a:ext cx="726080" cy="23774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838871" y="1522130"/>
            <a:ext cx="2103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Probability density functions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4" y="3241807"/>
            <a:ext cx="1329186" cy="4449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184" y="1722016"/>
            <a:ext cx="1347739" cy="44731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417" y="3496160"/>
            <a:ext cx="1840174" cy="5342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084" y="3496160"/>
            <a:ext cx="1840174" cy="534244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61" idx="0"/>
          </p:cNvCxnSpPr>
          <p:nvPr/>
        </p:nvCxnSpPr>
        <p:spPr>
          <a:xfrm flipH="1">
            <a:off x="5488504" y="3001842"/>
            <a:ext cx="214553" cy="494318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57031" y="3009606"/>
            <a:ext cx="338130" cy="534173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552230" y="2131638"/>
            <a:ext cx="1822768" cy="529200"/>
            <a:chOff x="749643" y="3003202"/>
            <a:chExt cx="1822768" cy="529200"/>
          </a:xfrm>
        </p:grpSpPr>
        <p:grpSp>
          <p:nvGrpSpPr>
            <p:cNvPr id="52" name="Group 51"/>
            <p:cNvGrpSpPr/>
            <p:nvPr/>
          </p:nvGrpSpPr>
          <p:grpSpPr>
            <a:xfrm>
              <a:off x="749643" y="3003202"/>
              <a:ext cx="1748285" cy="529200"/>
              <a:chOff x="540469" y="5154706"/>
              <a:chExt cx="1748285" cy="52920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540469" y="515470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03223" y="5157696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173971" y="5160686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084325" y="300600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27305" y="3008997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57628" y="3009182"/>
              <a:ext cx="11147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 rot="10800000">
            <a:off x="1579313" y="4006909"/>
            <a:ext cx="1928391" cy="529200"/>
            <a:chOff x="841616" y="3095536"/>
            <a:chExt cx="1928391" cy="529200"/>
          </a:xfrm>
        </p:grpSpPr>
        <p:grpSp>
          <p:nvGrpSpPr>
            <p:cNvPr id="70" name="Group 69"/>
            <p:cNvGrpSpPr/>
            <p:nvPr/>
          </p:nvGrpSpPr>
          <p:grpSpPr>
            <a:xfrm>
              <a:off x="841616" y="3095536"/>
              <a:ext cx="1855623" cy="529200"/>
              <a:chOff x="632442" y="5247040"/>
              <a:chExt cx="1855623" cy="529200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32442" y="524704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95196" y="5250030"/>
                <a:ext cx="6138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373282" y="5253020"/>
                <a:ext cx="1114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519198" y="3098341"/>
              <a:ext cx="6138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283310" y="3101331"/>
              <a:ext cx="8858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……..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16552" y="3101516"/>
              <a:ext cx="1553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….…….... . 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419029" y="2391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59842" y="4013101"/>
            <a:ext cx="1164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rial"/>
                <a:cs typeface="Arial"/>
              </a:rPr>
              <a:t>Samples of class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435367" y="4151208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296246" y="2522443"/>
            <a:ext cx="182880" cy="0"/>
          </a:xfrm>
          <a:prstGeom prst="straightConnector1">
            <a:avLst/>
          </a:prstGeom>
          <a:ln w="12700" cmpd="sng">
            <a:solidFill>
              <a:srgbClr val="7F7F7F"/>
            </a:solidFill>
            <a:tailEnd type="arrow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10800000">
            <a:off x="2579876" y="4009717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…..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37510" y="2134261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40690" y="2134079"/>
            <a:ext cx="61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3366FF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3357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  <a:p>
            <a:pPr marL="342900" indent="-342900">
              <a:buFontTx/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false correlations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the curse of dimensionality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4755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54125"/>
            <a:ext cx="1333125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8791" y="3307682"/>
            <a:ext cx="781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    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r>
              <a:rPr lang="en-US" sz="1400" i="1" dirty="0">
                <a:latin typeface="Arial"/>
                <a:cs typeface="Arial"/>
              </a:rPr>
              <a:t>                             Very good </a:t>
            </a:r>
            <a:r>
              <a:rPr lang="en-US" sz="1400" i="1" dirty="0" err="1">
                <a:latin typeface="Arial"/>
                <a:cs typeface="Arial"/>
              </a:rPr>
              <a:t>separability</a:t>
            </a:r>
            <a:endParaRPr lang="en-US" sz="1400" i="1" dirty="0">
              <a:latin typeface="Arial"/>
              <a:cs typeface="Arial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1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2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321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r>
              <a:rPr lang="en-US" sz="1200" baseline="-25000" dirty="0">
                <a:latin typeface="Times"/>
                <a:cs typeface="Times"/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2FC0CF-008E-9E42-A305-40E6A8127FE9}"/>
              </a:ext>
            </a:extLst>
          </p:cNvPr>
          <p:cNvGrpSpPr/>
          <p:nvPr/>
        </p:nvGrpSpPr>
        <p:grpSpPr>
          <a:xfrm>
            <a:off x="155787" y="3826331"/>
            <a:ext cx="8910414" cy="2391740"/>
            <a:chOff x="155787" y="3826331"/>
            <a:chExt cx="8910414" cy="23917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00EF4-9169-0E43-90E3-71D6606B8EB5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3BDF9D-C6FB-BF47-9992-5F01760F4EE4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CF8AB6-7E31-5A47-8418-CA1337BD5122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6A6DFE-9CF2-EF42-84AB-13B070AC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DE07D5-E6C0-964D-B69F-CB12A1E48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02BEF6-157F-0F43-954B-2C1EC9A12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4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540136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7ACA5-0CC0-AD4F-B150-018F361D471A}"/>
              </a:ext>
            </a:extLst>
          </p:cNvPr>
          <p:cNvGrpSpPr/>
          <p:nvPr/>
        </p:nvGrpSpPr>
        <p:grpSpPr>
          <a:xfrm>
            <a:off x="155787" y="3826331"/>
            <a:ext cx="8910414" cy="2391740"/>
            <a:chOff x="155787" y="3826331"/>
            <a:chExt cx="8910414" cy="2391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8F6CD6-4748-4E40-B38D-E356098F0310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CBBEF9-4A2A-4444-9E9C-28E729D6BA14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8218BB-9F5E-374A-B37E-2860EB345998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44CCC0-013F-EB45-863C-4579C42FF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2EDD9C-89C5-5644-AD63-FFED32D33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253738-692C-554D-9890-4E847B7D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606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216197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13170" y="2161596"/>
            <a:ext cx="2932031" cy="1872522"/>
          </a:xfrm>
          <a:prstGeom prst="roundRect">
            <a:avLst>
              <a:gd name="adj" fmla="val 1045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315793" y="2483127"/>
            <a:ext cx="1683374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3170" y="2453792"/>
            <a:ext cx="192221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2790" y="2490699"/>
            <a:ext cx="1815896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89882" y="2447854"/>
            <a:ext cx="1959771" cy="880577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7598025" y="2496970"/>
            <a:ext cx="1191799" cy="816983"/>
          </a:xfrm>
          <a:custGeom>
            <a:avLst/>
            <a:gdLst>
              <a:gd name="connsiteX0" fmla="*/ 0 w 2963364"/>
              <a:gd name="connsiteY0" fmla="*/ 820696 h 820696"/>
              <a:gd name="connsiteX1" fmla="*/ 1147468 w 2963364"/>
              <a:gd name="connsiteY1" fmla="*/ 816983 h 820696"/>
              <a:gd name="connsiteX2" fmla="*/ 1288581 w 2963364"/>
              <a:gd name="connsiteY2" fmla="*/ 753852 h 820696"/>
              <a:gd name="connsiteX3" fmla="*/ 1448261 w 2963364"/>
              <a:gd name="connsiteY3" fmla="*/ 701863 h 820696"/>
              <a:gd name="connsiteX4" fmla="*/ 1596800 w 2963364"/>
              <a:gd name="connsiteY4" fmla="*/ 549607 h 820696"/>
              <a:gd name="connsiteX5" fmla="*/ 1749053 w 2963364"/>
              <a:gd name="connsiteY5" fmla="*/ 330507 h 820696"/>
              <a:gd name="connsiteX6" fmla="*/ 1893879 w 2963364"/>
              <a:gd name="connsiteY6" fmla="*/ 196820 h 820696"/>
              <a:gd name="connsiteX7" fmla="*/ 2053559 w 2963364"/>
              <a:gd name="connsiteY7" fmla="*/ 22283 h 820696"/>
              <a:gd name="connsiteX8" fmla="*/ 2209526 w 2963364"/>
              <a:gd name="connsiteY8" fmla="*/ 22283 h 820696"/>
              <a:gd name="connsiteX9" fmla="*/ 2350638 w 2963364"/>
              <a:gd name="connsiteY9" fmla="*/ 204247 h 820696"/>
              <a:gd name="connsiteX10" fmla="*/ 2510318 w 2963364"/>
              <a:gd name="connsiteY10" fmla="*/ 490190 h 820696"/>
              <a:gd name="connsiteX11" fmla="*/ 2651431 w 2963364"/>
              <a:gd name="connsiteY11" fmla="*/ 661013 h 820696"/>
              <a:gd name="connsiteX12" fmla="*/ 2807397 w 2963364"/>
              <a:gd name="connsiteY12" fmla="*/ 761279 h 820696"/>
              <a:gd name="connsiteX13" fmla="*/ 2963364 w 2963364"/>
              <a:gd name="connsiteY13" fmla="*/ 816983 h 820696"/>
              <a:gd name="connsiteX0" fmla="*/ 0 w 2963364"/>
              <a:gd name="connsiteY0" fmla="*/ 820696 h 857295"/>
              <a:gd name="connsiteX1" fmla="*/ 1147468 w 2963364"/>
              <a:gd name="connsiteY1" fmla="*/ 816983 h 857295"/>
              <a:gd name="connsiteX2" fmla="*/ 1288581 w 2963364"/>
              <a:gd name="connsiteY2" fmla="*/ 753852 h 857295"/>
              <a:gd name="connsiteX3" fmla="*/ 1448261 w 2963364"/>
              <a:gd name="connsiteY3" fmla="*/ 701863 h 857295"/>
              <a:gd name="connsiteX4" fmla="*/ 1596800 w 2963364"/>
              <a:gd name="connsiteY4" fmla="*/ 549607 h 857295"/>
              <a:gd name="connsiteX5" fmla="*/ 1749053 w 2963364"/>
              <a:gd name="connsiteY5" fmla="*/ 330507 h 857295"/>
              <a:gd name="connsiteX6" fmla="*/ 1893879 w 2963364"/>
              <a:gd name="connsiteY6" fmla="*/ 196820 h 857295"/>
              <a:gd name="connsiteX7" fmla="*/ 2053559 w 2963364"/>
              <a:gd name="connsiteY7" fmla="*/ 22283 h 857295"/>
              <a:gd name="connsiteX8" fmla="*/ 2209526 w 2963364"/>
              <a:gd name="connsiteY8" fmla="*/ 22283 h 857295"/>
              <a:gd name="connsiteX9" fmla="*/ 2350638 w 2963364"/>
              <a:gd name="connsiteY9" fmla="*/ 204247 h 857295"/>
              <a:gd name="connsiteX10" fmla="*/ 2510318 w 2963364"/>
              <a:gd name="connsiteY10" fmla="*/ 490190 h 857295"/>
              <a:gd name="connsiteX11" fmla="*/ 2651431 w 2963364"/>
              <a:gd name="connsiteY11" fmla="*/ 661013 h 857295"/>
              <a:gd name="connsiteX12" fmla="*/ 2807397 w 2963364"/>
              <a:gd name="connsiteY12" fmla="*/ 761279 h 857295"/>
              <a:gd name="connsiteX13" fmla="*/ 2963364 w 2963364"/>
              <a:gd name="connsiteY13" fmla="*/ 816983 h 857295"/>
              <a:gd name="connsiteX0" fmla="*/ 0 w 2963364"/>
              <a:gd name="connsiteY0" fmla="*/ 820696 h 857840"/>
              <a:gd name="connsiteX1" fmla="*/ 805827 w 2963364"/>
              <a:gd name="connsiteY1" fmla="*/ 857832 h 857840"/>
              <a:gd name="connsiteX2" fmla="*/ 1147468 w 2963364"/>
              <a:gd name="connsiteY2" fmla="*/ 816983 h 857840"/>
              <a:gd name="connsiteX3" fmla="*/ 1288581 w 2963364"/>
              <a:gd name="connsiteY3" fmla="*/ 753852 h 857840"/>
              <a:gd name="connsiteX4" fmla="*/ 1448261 w 2963364"/>
              <a:gd name="connsiteY4" fmla="*/ 701863 h 857840"/>
              <a:gd name="connsiteX5" fmla="*/ 1596800 w 2963364"/>
              <a:gd name="connsiteY5" fmla="*/ 549607 h 857840"/>
              <a:gd name="connsiteX6" fmla="*/ 1749053 w 2963364"/>
              <a:gd name="connsiteY6" fmla="*/ 330507 h 857840"/>
              <a:gd name="connsiteX7" fmla="*/ 1893879 w 2963364"/>
              <a:gd name="connsiteY7" fmla="*/ 196820 h 857840"/>
              <a:gd name="connsiteX8" fmla="*/ 2053559 w 2963364"/>
              <a:gd name="connsiteY8" fmla="*/ 22283 h 857840"/>
              <a:gd name="connsiteX9" fmla="*/ 2209526 w 2963364"/>
              <a:gd name="connsiteY9" fmla="*/ 22283 h 857840"/>
              <a:gd name="connsiteX10" fmla="*/ 2350638 w 2963364"/>
              <a:gd name="connsiteY10" fmla="*/ 204247 h 857840"/>
              <a:gd name="connsiteX11" fmla="*/ 2510318 w 2963364"/>
              <a:gd name="connsiteY11" fmla="*/ 490190 h 857840"/>
              <a:gd name="connsiteX12" fmla="*/ 2651431 w 2963364"/>
              <a:gd name="connsiteY12" fmla="*/ 661013 h 857840"/>
              <a:gd name="connsiteX13" fmla="*/ 2807397 w 2963364"/>
              <a:gd name="connsiteY13" fmla="*/ 761279 h 857840"/>
              <a:gd name="connsiteX14" fmla="*/ 2963364 w 2963364"/>
              <a:gd name="connsiteY14" fmla="*/ 816983 h 857840"/>
              <a:gd name="connsiteX0" fmla="*/ 0 w 2963364"/>
              <a:gd name="connsiteY0" fmla="*/ 820696 h 825156"/>
              <a:gd name="connsiteX1" fmla="*/ 798400 w 2963364"/>
              <a:gd name="connsiteY1" fmla="*/ 824410 h 825156"/>
              <a:gd name="connsiteX2" fmla="*/ 1147468 w 2963364"/>
              <a:gd name="connsiteY2" fmla="*/ 816983 h 825156"/>
              <a:gd name="connsiteX3" fmla="*/ 1288581 w 2963364"/>
              <a:gd name="connsiteY3" fmla="*/ 753852 h 825156"/>
              <a:gd name="connsiteX4" fmla="*/ 1448261 w 2963364"/>
              <a:gd name="connsiteY4" fmla="*/ 701863 h 825156"/>
              <a:gd name="connsiteX5" fmla="*/ 1596800 w 2963364"/>
              <a:gd name="connsiteY5" fmla="*/ 549607 h 825156"/>
              <a:gd name="connsiteX6" fmla="*/ 1749053 w 2963364"/>
              <a:gd name="connsiteY6" fmla="*/ 330507 h 825156"/>
              <a:gd name="connsiteX7" fmla="*/ 1893879 w 2963364"/>
              <a:gd name="connsiteY7" fmla="*/ 196820 h 825156"/>
              <a:gd name="connsiteX8" fmla="*/ 2053559 w 2963364"/>
              <a:gd name="connsiteY8" fmla="*/ 22283 h 825156"/>
              <a:gd name="connsiteX9" fmla="*/ 2209526 w 2963364"/>
              <a:gd name="connsiteY9" fmla="*/ 22283 h 825156"/>
              <a:gd name="connsiteX10" fmla="*/ 2350638 w 2963364"/>
              <a:gd name="connsiteY10" fmla="*/ 204247 h 825156"/>
              <a:gd name="connsiteX11" fmla="*/ 2510318 w 2963364"/>
              <a:gd name="connsiteY11" fmla="*/ 490190 h 825156"/>
              <a:gd name="connsiteX12" fmla="*/ 2651431 w 2963364"/>
              <a:gd name="connsiteY12" fmla="*/ 661013 h 825156"/>
              <a:gd name="connsiteX13" fmla="*/ 2807397 w 2963364"/>
              <a:gd name="connsiteY13" fmla="*/ 761279 h 825156"/>
              <a:gd name="connsiteX14" fmla="*/ 2963364 w 2963364"/>
              <a:gd name="connsiteY14" fmla="*/ 816983 h 825156"/>
              <a:gd name="connsiteX0" fmla="*/ 0 w 2164964"/>
              <a:gd name="connsiteY0" fmla="*/ 824410 h 824930"/>
              <a:gd name="connsiteX1" fmla="*/ 349068 w 2164964"/>
              <a:gd name="connsiteY1" fmla="*/ 816983 h 824930"/>
              <a:gd name="connsiteX2" fmla="*/ 490181 w 2164964"/>
              <a:gd name="connsiteY2" fmla="*/ 753852 h 824930"/>
              <a:gd name="connsiteX3" fmla="*/ 649861 w 2164964"/>
              <a:gd name="connsiteY3" fmla="*/ 701863 h 824930"/>
              <a:gd name="connsiteX4" fmla="*/ 798400 w 2164964"/>
              <a:gd name="connsiteY4" fmla="*/ 549607 h 824930"/>
              <a:gd name="connsiteX5" fmla="*/ 950653 w 2164964"/>
              <a:gd name="connsiteY5" fmla="*/ 330507 h 824930"/>
              <a:gd name="connsiteX6" fmla="*/ 1095479 w 2164964"/>
              <a:gd name="connsiteY6" fmla="*/ 196820 h 824930"/>
              <a:gd name="connsiteX7" fmla="*/ 1255159 w 2164964"/>
              <a:gd name="connsiteY7" fmla="*/ 22283 h 824930"/>
              <a:gd name="connsiteX8" fmla="*/ 1411126 w 2164964"/>
              <a:gd name="connsiteY8" fmla="*/ 22283 h 824930"/>
              <a:gd name="connsiteX9" fmla="*/ 1552238 w 2164964"/>
              <a:gd name="connsiteY9" fmla="*/ 204247 h 824930"/>
              <a:gd name="connsiteX10" fmla="*/ 1711918 w 2164964"/>
              <a:gd name="connsiteY10" fmla="*/ 490190 h 824930"/>
              <a:gd name="connsiteX11" fmla="*/ 1853031 w 2164964"/>
              <a:gd name="connsiteY11" fmla="*/ 661013 h 824930"/>
              <a:gd name="connsiteX12" fmla="*/ 2008997 w 2164964"/>
              <a:gd name="connsiteY12" fmla="*/ 761279 h 824930"/>
              <a:gd name="connsiteX13" fmla="*/ 2164964 w 2164964"/>
              <a:gd name="connsiteY13" fmla="*/ 816983 h 824930"/>
              <a:gd name="connsiteX0" fmla="*/ 0 w 1815896"/>
              <a:gd name="connsiteY0" fmla="*/ 816983 h 816983"/>
              <a:gd name="connsiteX1" fmla="*/ 141113 w 1815896"/>
              <a:gd name="connsiteY1" fmla="*/ 753852 h 816983"/>
              <a:gd name="connsiteX2" fmla="*/ 300793 w 1815896"/>
              <a:gd name="connsiteY2" fmla="*/ 701863 h 816983"/>
              <a:gd name="connsiteX3" fmla="*/ 449332 w 1815896"/>
              <a:gd name="connsiteY3" fmla="*/ 549607 h 816983"/>
              <a:gd name="connsiteX4" fmla="*/ 601585 w 1815896"/>
              <a:gd name="connsiteY4" fmla="*/ 330507 h 816983"/>
              <a:gd name="connsiteX5" fmla="*/ 746411 w 1815896"/>
              <a:gd name="connsiteY5" fmla="*/ 196820 h 816983"/>
              <a:gd name="connsiteX6" fmla="*/ 906091 w 1815896"/>
              <a:gd name="connsiteY6" fmla="*/ 22283 h 816983"/>
              <a:gd name="connsiteX7" fmla="*/ 1062058 w 1815896"/>
              <a:gd name="connsiteY7" fmla="*/ 22283 h 816983"/>
              <a:gd name="connsiteX8" fmla="*/ 1203170 w 1815896"/>
              <a:gd name="connsiteY8" fmla="*/ 204247 h 816983"/>
              <a:gd name="connsiteX9" fmla="*/ 1362850 w 1815896"/>
              <a:gd name="connsiteY9" fmla="*/ 490190 h 816983"/>
              <a:gd name="connsiteX10" fmla="*/ 1503963 w 1815896"/>
              <a:gd name="connsiteY10" fmla="*/ 661013 h 816983"/>
              <a:gd name="connsiteX11" fmla="*/ 1659929 w 1815896"/>
              <a:gd name="connsiteY11" fmla="*/ 761279 h 816983"/>
              <a:gd name="connsiteX12" fmla="*/ 1815896 w 1815896"/>
              <a:gd name="connsiteY12" fmla="*/ 816983 h 8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5896" h="816983">
                <a:moveTo>
                  <a:pt x="0" y="816983"/>
                </a:moveTo>
                <a:cubicBezTo>
                  <a:pt x="81697" y="805223"/>
                  <a:pt x="90981" y="773039"/>
                  <a:pt x="141113" y="753852"/>
                </a:cubicBezTo>
                <a:cubicBezTo>
                  <a:pt x="191245" y="734665"/>
                  <a:pt x="249423" y="735904"/>
                  <a:pt x="300793" y="701863"/>
                </a:cubicBezTo>
                <a:cubicBezTo>
                  <a:pt x="352163" y="667822"/>
                  <a:pt x="399200" y="611500"/>
                  <a:pt x="449332" y="549607"/>
                </a:cubicBezTo>
                <a:cubicBezTo>
                  <a:pt x="499464" y="487714"/>
                  <a:pt x="552072" y="389305"/>
                  <a:pt x="601585" y="330507"/>
                </a:cubicBezTo>
                <a:cubicBezTo>
                  <a:pt x="651098" y="271709"/>
                  <a:pt x="695660" y="248191"/>
                  <a:pt x="746411" y="196820"/>
                </a:cubicBezTo>
                <a:cubicBezTo>
                  <a:pt x="797162" y="145449"/>
                  <a:pt x="853483" y="51372"/>
                  <a:pt x="906091" y="22283"/>
                </a:cubicBezTo>
                <a:cubicBezTo>
                  <a:pt x="958699" y="-6806"/>
                  <a:pt x="1012545" y="-8044"/>
                  <a:pt x="1062058" y="22283"/>
                </a:cubicBezTo>
                <a:cubicBezTo>
                  <a:pt x="1111571" y="52610"/>
                  <a:pt x="1153038" y="126263"/>
                  <a:pt x="1203170" y="204247"/>
                </a:cubicBezTo>
                <a:cubicBezTo>
                  <a:pt x="1253302" y="282231"/>
                  <a:pt x="1312718" y="414062"/>
                  <a:pt x="1362850" y="490190"/>
                </a:cubicBezTo>
                <a:cubicBezTo>
                  <a:pt x="1412982" y="566318"/>
                  <a:pt x="1454450" y="615831"/>
                  <a:pt x="1503963" y="661013"/>
                </a:cubicBezTo>
                <a:cubicBezTo>
                  <a:pt x="1553476" y="706194"/>
                  <a:pt x="1607940" y="735284"/>
                  <a:pt x="1659929" y="761279"/>
                </a:cubicBezTo>
                <a:cubicBezTo>
                  <a:pt x="1711918" y="787274"/>
                  <a:pt x="1815896" y="816983"/>
                  <a:pt x="1815896" y="816983"/>
                </a:cubicBezTo>
              </a:path>
            </a:pathLst>
          </a:custGeom>
          <a:solidFill>
            <a:srgbClr val="FAC090">
              <a:alpha val="53000"/>
            </a:srgbClr>
          </a:solidFill>
          <a:ln>
            <a:solidFill>
              <a:srgbClr val="E46C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365087" y="2496970"/>
            <a:ext cx="1333125" cy="837732"/>
          </a:xfrm>
          <a:custGeom>
            <a:avLst/>
            <a:gdLst>
              <a:gd name="connsiteX0" fmla="*/ 0 w 2956079"/>
              <a:gd name="connsiteY0" fmla="*/ 873383 h 891292"/>
              <a:gd name="connsiteX1" fmla="*/ 93062 w 2956079"/>
              <a:gd name="connsiteY1" fmla="*/ 873383 h 891292"/>
              <a:gd name="connsiteX2" fmla="*/ 229917 w 2956079"/>
              <a:gd name="connsiteY2" fmla="*/ 687255 h 891292"/>
              <a:gd name="connsiteX3" fmla="*/ 377721 w 2956079"/>
              <a:gd name="connsiteY3" fmla="*/ 380691 h 891292"/>
              <a:gd name="connsiteX4" fmla="*/ 525525 w 2956079"/>
              <a:gd name="connsiteY4" fmla="*/ 150768 h 891292"/>
              <a:gd name="connsiteX5" fmla="*/ 673329 w 2956079"/>
              <a:gd name="connsiteY5" fmla="*/ 8435 h 891292"/>
              <a:gd name="connsiteX6" fmla="*/ 837556 w 2956079"/>
              <a:gd name="connsiteY6" fmla="*/ 30332 h 891292"/>
              <a:gd name="connsiteX7" fmla="*/ 979885 w 2956079"/>
              <a:gd name="connsiteY7" fmla="*/ 145294 h 891292"/>
              <a:gd name="connsiteX8" fmla="*/ 1138638 w 2956079"/>
              <a:gd name="connsiteY8" fmla="*/ 358794 h 891292"/>
              <a:gd name="connsiteX9" fmla="*/ 1275493 w 2956079"/>
              <a:gd name="connsiteY9" fmla="*/ 610614 h 891292"/>
              <a:gd name="connsiteX10" fmla="*/ 1439720 w 2956079"/>
              <a:gd name="connsiteY10" fmla="*/ 731050 h 891292"/>
              <a:gd name="connsiteX11" fmla="*/ 1592998 w 2956079"/>
              <a:gd name="connsiteY11" fmla="*/ 791268 h 891292"/>
              <a:gd name="connsiteX12" fmla="*/ 1746276 w 2956079"/>
              <a:gd name="connsiteY12" fmla="*/ 818640 h 891292"/>
              <a:gd name="connsiteX13" fmla="*/ 1959771 w 2956079"/>
              <a:gd name="connsiteY13" fmla="*/ 862434 h 891292"/>
              <a:gd name="connsiteX14" fmla="*/ 2956079 w 2956079"/>
              <a:gd name="connsiteY14" fmla="*/ 862434 h 891292"/>
              <a:gd name="connsiteX0" fmla="*/ 0 w 2956079"/>
              <a:gd name="connsiteY0" fmla="*/ 873383 h 880577"/>
              <a:gd name="connsiteX1" fmla="*/ 93062 w 2956079"/>
              <a:gd name="connsiteY1" fmla="*/ 873383 h 880577"/>
              <a:gd name="connsiteX2" fmla="*/ 229917 w 2956079"/>
              <a:gd name="connsiteY2" fmla="*/ 687255 h 880577"/>
              <a:gd name="connsiteX3" fmla="*/ 377721 w 2956079"/>
              <a:gd name="connsiteY3" fmla="*/ 380691 h 880577"/>
              <a:gd name="connsiteX4" fmla="*/ 525525 w 2956079"/>
              <a:gd name="connsiteY4" fmla="*/ 150768 h 880577"/>
              <a:gd name="connsiteX5" fmla="*/ 673329 w 2956079"/>
              <a:gd name="connsiteY5" fmla="*/ 8435 h 880577"/>
              <a:gd name="connsiteX6" fmla="*/ 837556 w 2956079"/>
              <a:gd name="connsiteY6" fmla="*/ 30332 h 880577"/>
              <a:gd name="connsiteX7" fmla="*/ 979885 w 2956079"/>
              <a:gd name="connsiteY7" fmla="*/ 145294 h 880577"/>
              <a:gd name="connsiteX8" fmla="*/ 1138638 w 2956079"/>
              <a:gd name="connsiteY8" fmla="*/ 358794 h 880577"/>
              <a:gd name="connsiteX9" fmla="*/ 1275493 w 2956079"/>
              <a:gd name="connsiteY9" fmla="*/ 610614 h 880577"/>
              <a:gd name="connsiteX10" fmla="*/ 1439720 w 2956079"/>
              <a:gd name="connsiteY10" fmla="*/ 731050 h 880577"/>
              <a:gd name="connsiteX11" fmla="*/ 1592998 w 2956079"/>
              <a:gd name="connsiteY11" fmla="*/ 791268 h 880577"/>
              <a:gd name="connsiteX12" fmla="*/ 1746276 w 2956079"/>
              <a:gd name="connsiteY12" fmla="*/ 818640 h 880577"/>
              <a:gd name="connsiteX13" fmla="*/ 1959771 w 2956079"/>
              <a:gd name="connsiteY13" fmla="*/ 862434 h 880577"/>
              <a:gd name="connsiteX14" fmla="*/ 2956079 w 2956079"/>
              <a:gd name="connsiteY14" fmla="*/ 862434 h 880577"/>
              <a:gd name="connsiteX0" fmla="*/ 0 w 1959771"/>
              <a:gd name="connsiteY0" fmla="*/ 873383 h 880577"/>
              <a:gd name="connsiteX1" fmla="*/ 93062 w 1959771"/>
              <a:gd name="connsiteY1" fmla="*/ 873383 h 880577"/>
              <a:gd name="connsiteX2" fmla="*/ 229917 w 1959771"/>
              <a:gd name="connsiteY2" fmla="*/ 687255 h 880577"/>
              <a:gd name="connsiteX3" fmla="*/ 377721 w 1959771"/>
              <a:gd name="connsiteY3" fmla="*/ 380691 h 880577"/>
              <a:gd name="connsiteX4" fmla="*/ 525525 w 1959771"/>
              <a:gd name="connsiteY4" fmla="*/ 150768 h 880577"/>
              <a:gd name="connsiteX5" fmla="*/ 673329 w 1959771"/>
              <a:gd name="connsiteY5" fmla="*/ 8435 h 880577"/>
              <a:gd name="connsiteX6" fmla="*/ 837556 w 1959771"/>
              <a:gd name="connsiteY6" fmla="*/ 30332 h 880577"/>
              <a:gd name="connsiteX7" fmla="*/ 979885 w 1959771"/>
              <a:gd name="connsiteY7" fmla="*/ 145294 h 880577"/>
              <a:gd name="connsiteX8" fmla="*/ 1138638 w 1959771"/>
              <a:gd name="connsiteY8" fmla="*/ 358794 h 880577"/>
              <a:gd name="connsiteX9" fmla="*/ 1275493 w 1959771"/>
              <a:gd name="connsiteY9" fmla="*/ 610614 h 880577"/>
              <a:gd name="connsiteX10" fmla="*/ 1439720 w 1959771"/>
              <a:gd name="connsiteY10" fmla="*/ 731050 h 880577"/>
              <a:gd name="connsiteX11" fmla="*/ 1592998 w 1959771"/>
              <a:gd name="connsiteY11" fmla="*/ 791268 h 880577"/>
              <a:gd name="connsiteX12" fmla="*/ 1746276 w 1959771"/>
              <a:gd name="connsiteY12" fmla="*/ 818640 h 880577"/>
              <a:gd name="connsiteX13" fmla="*/ 1959771 w 1959771"/>
              <a:gd name="connsiteY13" fmla="*/ 862434 h 88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9771" h="880577">
                <a:moveTo>
                  <a:pt x="0" y="873383"/>
                </a:moveTo>
                <a:cubicBezTo>
                  <a:pt x="27371" y="888893"/>
                  <a:pt x="54743" y="874695"/>
                  <a:pt x="93062" y="873383"/>
                </a:cubicBezTo>
                <a:cubicBezTo>
                  <a:pt x="131381" y="872071"/>
                  <a:pt x="182474" y="769370"/>
                  <a:pt x="229917" y="687255"/>
                </a:cubicBezTo>
                <a:cubicBezTo>
                  <a:pt x="277360" y="605140"/>
                  <a:pt x="328453" y="470105"/>
                  <a:pt x="377721" y="380691"/>
                </a:cubicBezTo>
                <a:cubicBezTo>
                  <a:pt x="426989" y="291277"/>
                  <a:pt x="476257" y="212811"/>
                  <a:pt x="525525" y="150768"/>
                </a:cubicBezTo>
                <a:cubicBezTo>
                  <a:pt x="574793" y="88725"/>
                  <a:pt x="621324" y="28508"/>
                  <a:pt x="673329" y="8435"/>
                </a:cubicBezTo>
                <a:cubicBezTo>
                  <a:pt x="725334" y="-11638"/>
                  <a:pt x="786463" y="7522"/>
                  <a:pt x="837556" y="30332"/>
                </a:cubicBezTo>
                <a:cubicBezTo>
                  <a:pt x="888649" y="53142"/>
                  <a:pt x="929705" y="90550"/>
                  <a:pt x="979885" y="145294"/>
                </a:cubicBezTo>
                <a:cubicBezTo>
                  <a:pt x="1030065" y="200038"/>
                  <a:pt x="1089370" y="281241"/>
                  <a:pt x="1138638" y="358794"/>
                </a:cubicBezTo>
                <a:cubicBezTo>
                  <a:pt x="1187906" y="436347"/>
                  <a:pt x="1225313" y="548571"/>
                  <a:pt x="1275493" y="610614"/>
                </a:cubicBezTo>
                <a:cubicBezTo>
                  <a:pt x="1325673" y="672657"/>
                  <a:pt x="1386803" y="700941"/>
                  <a:pt x="1439720" y="731050"/>
                </a:cubicBezTo>
                <a:cubicBezTo>
                  <a:pt x="1492638" y="761159"/>
                  <a:pt x="1541905" y="776670"/>
                  <a:pt x="1592998" y="791268"/>
                </a:cubicBezTo>
                <a:cubicBezTo>
                  <a:pt x="1644091" y="805866"/>
                  <a:pt x="1685147" y="806779"/>
                  <a:pt x="1746276" y="818640"/>
                </a:cubicBezTo>
                <a:cubicBezTo>
                  <a:pt x="1807405" y="830501"/>
                  <a:pt x="1758137" y="855135"/>
                  <a:pt x="1959771" y="862434"/>
                </a:cubicBezTo>
              </a:path>
            </a:pathLst>
          </a:custGeom>
          <a:solidFill>
            <a:schemeClr val="accent1">
              <a:lumMod val="60000"/>
              <a:lumOff val="40000"/>
              <a:alpha val="51000"/>
            </a:schemeClr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40469" y="3328431"/>
            <a:ext cx="2540190" cy="758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897" y="327124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213170" y="333222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807865" y="327503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203090" y="3336011"/>
            <a:ext cx="2911457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97785" y="3278825"/>
            <a:ext cx="26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Times"/>
                <a:cs typeface="Times"/>
              </a:rPr>
              <a:t>x</a:t>
            </a:r>
            <a:endParaRPr lang="en-US" sz="1200" baseline="-25000" dirty="0">
              <a:latin typeface="Times"/>
              <a:cs typeface="Time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9643" y="3003202"/>
            <a:ext cx="2146907" cy="713866"/>
            <a:chOff x="749643" y="3003202"/>
            <a:chExt cx="2146907" cy="713866"/>
          </a:xfrm>
        </p:grpSpPr>
        <p:grpSp>
          <p:nvGrpSpPr>
            <p:cNvPr id="3" name="Group 2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…..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rgbClr val="3366FF"/>
                    </a:solidFill>
                  </a:rPr>
                  <a:t>……. . . 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0843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…..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670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3366FF"/>
                  </a:solidFill>
                </a:rPr>
                <a:t>……. . .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 rot="10800000">
            <a:off x="501993" y="3241327"/>
            <a:ext cx="2261207" cy="713866"/>
            <a:chOff x="749643" y="3003202"/>
            <a:chExt cx="2261207" cy="713866"/>
          </a:xfrm>
        </p:grpSpPr>
        <p:grpSp>
          <p:nvGrpSpPr>
            <p:cNvPr id="27" name="Group 26"/>
            <p:cNvGrpSpPr/>
            <p:nvPr/>
          </p:nvGrpSpPr>
          <p:grpSpPr>
            <a:xfrm>
              <a:off x="749643" y="3003202"/>
              <a:ext cx="2146907" cy="713866"/>
              <a:chOff x="540469" y="5154706"/>
              <a:chExt cx="2146907" cy="713866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540469" y="515470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03223" y="5157696"/>
                <a:ext cx="7978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…..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73971" y="5160686"/>
                <a:ext cx="15134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……. . . 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427225" y="300600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7305" y="3008997"/>
              <a:ext cx="7978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…..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97445" y="3009182"/>
              <a:ext cx="15134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</a:rPr>
                <a:t>……. . 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449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erabilit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6" y="2167924"/>
            <a:ext cx="8387342" cy="2874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712" y="2158865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216197" y="2161596"/>
            <a:ext cx="2932031" cy="295868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84748" y="2161596"/>
            <a:ext cx="2932031" cy="295868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99367" y="2161596"/>
            <a:ext cx="2932031" cy="295868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02927" y="2933307"/>
            <a:ext cx="2478741" cy="2032920"/>
            <a:chOff x="502927" y="2933307"/>
            <a:chExt cx="2478741" cy="2032920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00977" y="2918226"/>
            <a:ext cx="2478741" cy="2044678"/>
            <a:chOff x="502927" y="2933307"/>
            <a:chExt cx="2478741" cy="204467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613038" y="4862496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84344" y="2935865"/>
            <a:ext cx="2478741" cy="2032920"/>
            <a:chOff x="502927" y="2933307"/>
            <a:chExt cx="2478741" cy="203292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613038" y="4850738"/>
              <a:ext cx="2368630" cy="1154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660215" y="46800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622241" y="2970123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02927" y="293330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69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4" y="2206951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814" y="1899537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472910" y="1872959"/>
            <a:ext cx="2729366" cy="3247321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144197" y="1872959"/>
            <a:ext cx="2729366" cy="3247321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07448" y="1872959"/>
            <a:ext cx="2729366" cy="3247321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9409" y="2985315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14684" y="2985315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48879" y="2985315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46446" y="3178143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13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1" y="459047"/>
            <a:ext cx="8577691" cy="266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941" y="151633"/>
            <a:ext cx="698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Bad                                                      Good                                                   Very good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07536" y="1237411"/>
            <a:ext cx="2632091" cy="2030498"/>
            <a:chOff x="479409" y="2985315"/>
            <a:chExt cx="2632091" cy="203049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2484438" y="3226182"/>
              <a:ext cx="627062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905451" y="3135198"/>
              <a:ext cx="598705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342811" y="1237411"/>
            <a:ext cx="2632091" cy="2030498"/>
            <a:chOff x="479409" y="2985315"/>
            <a:chExt cx="2632091" cy="203049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79663" y="3226182"/>
              <a:ext cx="731837" cy="36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905451" y="3135198"/>
              <a:ext cx="430430" cy="3583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6177006" y="1237411"/>
            <a:ext cx="2660066" cy="2030498"/>
            <a:chOff x="479409" y="2985315"/>
            <a:chExt cx="2660066" cy="203049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367443" y="3222633"/>
              <a:ext cx="772032" cy="4527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9409" y="4541524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743309" y="3135198"/>
              <a:ext cx="162142" cy="188061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729396" y="2985315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905451" y="3135198"/>
              <a:ext cx="243392" cy="1754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>
            <a:off x="7374573" y="1430239"/>
            <a:ext cx="487867" cy="3889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7" y="3510775"/>
            <a:ext cx="8444335" cy="2804218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6172324" y="125055"/>
            <a:ext cx="2729366" cy="6440934"/>
          </a:xfrm>
          <a:prstGeom prst="roundRect">
            <a:avLst>
              <a:gd name="adj" fmla="val 590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335575" y="125055"/>
            <a:ext cx="2729366" cy="6440934"/>
          </a:xfrm>
          <a:prstGeom prst="roundRect">
            <a:avLst>
              <a:gd name="adj" fmla="val 512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01037" y="125055"/>
            <a:ext cx="2729366" cy="6440934"/>
          </a:xfrm>
          <a:prstGeom prst="roundRect">
            <a:avLst>
              <a:gd name="adj" fmla="val 637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48720" y="3643998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14707" y="3643998"/>
            <a:ext cx="2800428" cy="2663696"/>
            <a:chOff x="584800" y="3643998"/>
            <a:chExt cx="2800428" cy="2663696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73472" y="3652296"/>
            <a:ext cx="2800428" cy="2663696"/>
            <a:chOff x="584800" y="3643998"/>
            <a:chExt cx="2800428" cy="2663696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032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2-24 at 10.53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8" y="3327385"/>
            <a:ext cx="8681760" cy="2595193"/>
          </a:xfrm>
          <a:prstGeom prst="rect">
            <a:avLst/>
          </a:prstGeom>
        </p:spPr>
      </p:pic>
      <p:pic>
        <p:nvPicPr>
          <p:cNvPr id="5" name="Picture 4" descr="Screen Shot 2015-02-24 at 9.3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9" y="0"/>
            <a:ext cx="8444335" cy="280421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8472" y="133223"/>
            <a:ext cx="2800428" cy="2663696"/>
            <a:chOff x="584800" y="3643998"/>
            <a:chExt cx="2800428" cy="266369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04459" y="133223"/>
            <a:ext cx="2800428" cy="2663696"/>
            <a:chOff x="584800" y="3643998"/>
            <a:chExt cx="2800428" cy="266369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63224" y="141521"/>
            <a:ext cx="2800428" cy="2663696"/>
            <a:chOff x="584800" y="3643998"/>
            <a:chExt cx="2800428" cy="2663696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1462" y="3258882"/>
            <a:ext cx="2800428" cy="2663696"/>
            <a:chOff x="584800" y="3643998"/>
            <a:chExt cx="2800428" cy="266369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85681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07449" y="3258882"/>
            <a:ext cx="2800428" cy="2663696"/>
            <a:chOff x="584800" y="3643998"/>
            <a:chExt cx="2800428" cy="2663696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066214" y="3267180"/>
            <a:ext cx="2800428" cy="2663696"/>
            <a:chOff x="584800" y="3643998"/>
            <a:chExt cx="2800428" cy="266369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855872" y="3651297"/>
              <a:ext cx="2368630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63775" y="3651297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2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843587" y="3643998"/>
              <a:ext cx="0" cy="2663696"/>
            </a:xfrm>
            <a:prstGeom prst="straightConnector1">
              <a:avLst/>
            </a:prstGeom>
            <a:ln w="28575" cmpd="sng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84800" y="5909273"/>
              <a:ext cx="3214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Times"/>
                  <a:cs typeface="Times"/>
                </a:rPr>
                <a:t>x</a:t>
              </a:r>
              <a:r>
                <a:rPr lang="en-US" sz="1200" baseline="-25000" dirty="0">
                  <a:latin typeface="Times"/>
                  <a:cs typeface="Times"/>
                </a:rPr>
                <a:t>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00ADBB-9F48-474A-8009-F7195552A84D}"/>
              </a:ext>
            </a:extLst>
          </p:cNvPr>
          <p:cNvGrpSpPr/>
          <p:nvPr/>
        </p:nvGrpSpPr>
        <p:grpSpPr>
          <a:xfrm>
            <a:off x="204639" y="4509914"/>
            <a:ext cx="8910414" cy="2391740"/>
            <a:chOff x="155787" y="3826331"/>
            <a:chExt cx="8910414" cy="239174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B9B4B3-24D4-BE49-8913-3ED0902272AC}"/>
                </a:ext>
              </a:extLst>
            </p:cNvPr>
            <p:cNvSpPr txBox="1"/>
            <p:nvPr/>
          </p:nvSpPr>
          <p:spPr>
            <a:xfrm>
              <a:off x="957500" y="3828468"/>
              <a:ext cx="140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LOW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C0724A-5ABE-C642-90DD-045CB87A154C}"/>
                </a:ext>
              </a:extLst>
            </p:cNvPr>
            <p:cNvSpPr txBox="1"/>
            <p:nvPr/>
          </p:nvSpPr>
          <p:spPr>
            <a:xfrm>
              <a:off x="3665405" y="3828468"/>
              <a:ext cx="1813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MEDIUM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E2A12A-0769-BA44-83BA-80763981159D}"/>
                </a:ext>
              </a:extLst>
            </p:cNvPr>
            <p:cNvSpPr txBox="1"/>
            <p:nvPr/>
          </p:nvSpPr>
          <p:spPr>
            <a:xfrm>
              <a:off x="6691430" y="3826331"/>
              <a:ext cx="145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score  = HIGH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6D81FFF-F329-ED4C-A9FC-201EA2CB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5201" y="4478171"/>
              <a:ext cx="2921000" cy="17399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65FB57-9471-0F47-8167-5B8AA567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15"/>
            <a:stretch/>
          </p:blipFill>
          <p:spPr>
            <a:xfrm>
              <a:off x="155787" y="4506334"/>
              <a:ext cx="3009900" cy="16317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1D728A7-C4A5-564D-905A-2D03290C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6767" y="4417613"/>
              <a:ext cx="2510466" cy="151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12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073" y="74305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591" y="864638"/>
            <a:ext cx="464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everywhere? </a:t>
            </a: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5296559" y="105377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21864" y="869112"/>
            <a:ext cx="249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translation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1872" y="305484"/>
            <a:ext cx="31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Selected features </a:t>
            </a:r>
            <a:r>
              <a:rPr lang="en-US" i="1" u="sng" dirty="0">
                <a:solidFill>
                  <a:srgbClr val="FF0000"/>
                </a:solidFill>
                <a:latin typeface="Arial"/>
                <a:cs typeface="Arial"/>
              </a:rPr>
              <a:t>must be</a:t>
            </a:r>
            <a:r>
              <a:rPr lang="en-US" i="1" dirty="0">
                <a:latin typeface="Arial"/>
                <a:cs typeface="Arial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329" y="162499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1847" y="1746578"/>
            <a:ext cx="520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in any orientation? </a:t>
            </a:r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5286815" y="193571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12120" y="1751052"/>
            <a:ext cx="220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rotation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00327" y="79898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304095" y="168092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75097" y="2493420"/>
            <a:ext cx="5215486" cy="634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5615" y="2615008"/>
            <a:ext cx="455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Can our objects of interest be of any size?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90583" y="2804148"/>
            <a:ext cx="513441" cy="6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15888" y="2619482"/>
            <a:ext cx="197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invariant to scale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7863" y="2549355"/>
            <a:ext cx="436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yes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929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5C0498E-A55B-C748-A6C5-AB5EEDCC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2564779" y="1059367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D1359F54-43E3-E14B-BCF8-53B58E887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3836326" y="105936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8E2C85BF-2A85-854F-AA60-07D96C8C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4902817" y="1245220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2F7BB301-9EAF-8A44-A0E9-7D75C07CE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174364" y="1245220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B18F532-6E2F-9D40-9C7E-D355F70B0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>
            <a:off x="5716854" y="24161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FFDE9D86-6ECF-8740-B346-32D4051E3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>
            <a:off x="6988401" y="241612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CD5AB3B2-D6FF-AC44-9368-2D786D035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891617">
            <a:off x="5778218" y="2319806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505A33A2-72B4-6642-865A-3811C1CE9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891617">
            <a:off x="7422328" y="1604927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918B9F25-4FDB-DC4D-A738-8DDD710B5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t="16198" r="21537" b="9465"/>
          <a:stretch/>
        </p:blipFill>
        <p:spPr bwMode="auto">
          <a:xfrm rot="1694713">
            <a:off x="2071771" y="2145082"/>
            <a:ext cx="1126894" cy="10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oneda De 100 Pesos Chilenos Aislado En Un Fondo Negro Foto de stock y más  banco de imágenes de Actividades bancarias - iStock">
            <a:extLst>
              <a:ext uri="{FF2B5EF4-FFF2-40B4-BE49-F238E27FC236}">
                <a16:creationId xmlns:a16="http://schemas.microsoft.com/office/drawing/2014/main" id="{376B8D8A-375B-F845-9A7E-F4E9D4F1E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9464" r="23089" b="11537"/>
          <a:stretch/>
        </p:blipFill>
        <p:spPr bwMode="auto">
          <a:xfrm rot="1694713">
            <a:off x="4325073" y="2235081"/>
            <a:ext cx="1126894" cy="109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1FBA82-6BCF-8F41-A2B4-0EA687B82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785642" y="342036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BEA047FC-B3AC-D74F-8402-43F5C2B7B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4446726" y="370325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1C2F4B32-93A4-5B43-A8CD-C4031004A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859635">
            <a:off x="6174364" y="4193176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23E3B3B3-52F9-9643-8A17-1354C3435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859635">
            <a:off x="7835448" y="447606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E3D0AD9-F469-A84C-B184-87FF2CA16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>
            <a:off x="2101371" y="47548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870933BA-8908-364C-A33D-AA1C353EE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>
            <a:off x="3497988" y="5083330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E2EBB6BF-B70B-3845-BD7B-124D9CF33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3183889">
            <a:off x="5109011" y="5141082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VALE 250 MIL PESOS CHILENOS !!! ((( MONEDA 500 PESOS AÑO 2000 DE CHILE )))  - YouTube">
            <a:extLst>
              <a:ext uri="{FF2B5EF4-FFF2-40B4-BE49-F238E27FC236}">
                <a16:creationId xmlns:a16="http://schemas.microsoft.com/office/drawing/2014/main" id="{3B54EA1F-CF22-3A40-8503-513C012C6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1586"/>
          <a:stretch/>
        </p:blipFill>
        <p:spPr bwMode="auto">
          <a:xfrm rot="3183889">
            <a:off x="7480231" y="3102044"/>
            <a:ext cx="1270128" cy="1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52D016E3-701F-1840-AF07-CEFBE1B5F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20633623">
            <a:off x="6703541" y="5399788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Moneda Del Peso Del Chileno 500 Aislada En Un Fondo Negro Foto de archivo -  Imagen de americano, negro: 119830090">
            <a:extLst>
              <a:ext uri="{FF2B5EF4-FFF2-40B4-BE49-F238E27FC236}">
                <a16:creationId xmlns:a16="http://schemas.microsoft.com/office/drawing/2014/main" id="{DE82B02E-D245-F542-A66C-749842B2B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14158" r="25244" b="11108"/>
          <a:stretch/>
        </p:blipFill>
        <p:spPr bwMode="auto">
          <a:xfrm rot="5166271">
            <a:off x="1434430" y="3420365"/>
            <a:ext cx="1368542" cy="13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7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1345535" y="478831"/>
            <a:ext cx="5315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Example: Classification of Coins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4169317-2BDC-4D44-AAAF-B43170922BEF}"/>
              </a:ext>
            </a:extLst>
          </p:cNvPr>
          <p:cNvSpPr/>
          <p:nvPr/>
        </p:nvSpPr>
        <p:spPr>
          <a:xfrm>
            <a:off x="1048216" y="1204332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7DEB759-ED67-8941-AF0D-4E0133A8C9FF}"/>
              </a:ext>
            </a:extLst>
          </p:cNvPr>
          <p:cNvSpPr/>
          <p:nvPr/>
        </p:nvSpPr>
        <p:spPr>
          <a:xfrm>
            <a:off x="1024031" y="3789384"/>
            <a:ext cx="219262" cy="24421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65BD4-1F46-DF48-9BA1-A106E1746A34}"/>
              </a:ext>
            </a:extLst>
          </p:cNvPr>
          <p:cNvSpPr txBox="1"/>
          <p:nvPr/>
        </p:nvSpPr>
        <p:spPr>
          <a:xfrm>
            <a:off x="465288" y="219455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FA230-E545-674F-8312-C61EEA57D5D9}"/>
              </a:ext>
            </a:extLst>
          </p:cNvPr>
          <p:cNvSpPr txBox="1"/>
          <p:nvPr/>
        </p:nvSpPr>
        <p:spPr>
          <a:xfrm>
            <a:off x="465288" y="477960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847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85152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8776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To avoid non-discriminative features – </a:t>
            </a:r>
            <a:r>
              <a:rPr lang="en-US" sz="2400" dirty="0" err="1">
                <a:latin typeface="Trebuchet MS"/>
                <a:cs typeface="Trebuchet MS"/>
              </a:rPr>
              <a:t>Grayvalue</a:t>
            </a:r>
            <a:r>
              <a:rPr lang="en-US" sz="2400" dirty="0">
                <a:latin typeface="Trebuchet MS"/>
                <a:cs typeface="Trebuchet MS"/>
              </a:rPr>
              <a:t> average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7ADA7B-6F3E-1C4F-BCB2-618E8B3777C3}"/>
              </a:ext>
            </a:extLst>
          </p:cNvPr>
          <p:cNvGrpSpPr/>
          <p:nvPr/>
        </p:nvGrpSpPr>
        <p:grpSpPr>
          <a:xfrm>
            <a:off x="6058829" y="530400"/>
            <a:ext cx="1412488" cy="325619"/>
            <a:chOff x="8077200" y="1817649"/>
            <a:chExt cx="765717" cy="1895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83BB80-BAB8-5D45-93C1-F6DCC0A49D22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F2177D-063E-504B-9523-49B75D96B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168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376177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082A6-1BAC-AB42-93D7-93F922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5535" y="1115122"/>
            <a:ext cx="6256183" cy="5348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2C45C-3439-2B48-899D-BA080F3BDF3A}"/>
              </a:ext>
            </a:extLst>
          </p:cNvPr>
          <p:cNvSpPr/>
          <p:nvPr/>
        </p:nvSpPr>
        <p:spPr>
          <a:xfrm>
            <a:off x="286169" y="394354"/>
            <a:ext cx="7685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2. To avoid correlated features – Area and Diameter </a:t>
            </a:r>
            <a:r>
              <a:rPr lang="en-US" sz="2400" dirty="0">
                <a:latin typeface="Trebuchet MS"/>
                <a:cs typeface="Trebuchet MS"/>
                <a:sym typeface="Wingdings" pitchFamily="2" charset="2"/>
              </a:rPr>
              <a:t>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190FBF-6729-424A-9087-66D009840855}"/>
              </a:ext>
            </a:extLst>
          </p:cNvPr>
          <p:cNvGrpSpPr/>
          <p:nvPr/>
        </p:nvGrpSpPr>
        <p:grpSpPr>
          <a:xfrm>
            <a:off x="6092282" y="496947"/>
            <a:ext cx="1412488" cy="325619"/>
            <a:chOff x="8077200" y="1817649"/>
            <a:chExt cx="765717" cy="18957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331AEE6-18CF-6C42-AF01-D9B07EBF61A3}"/>
                </a:ext>
              </a:extLst>
            </p:cNvPr>
            <p:cNvCxnSpPr/>
            <p:nvPr/>
          </p:nvCxnSpPr>
          <p:spPr>
            <a:xfrm>
              <a:off x="8084634" y="1817649"/>
              <a:ext cx="758283" cy="189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5254EF-B9DF-3347-9202-FA57B520C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200" y="1843668"/>
              <a:ext cx="765717" cy="1375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248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6040" y="3420079"/>
            <a:ext cx="63932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non-discriminative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avoid correlated features</a:t>
            </a:r>
          </a:p>
          <a:p>
            <a:pPr marL="342900" indent="-342900">
              <a:buAutoNum type="arabicPeriod"/>
            </a:pPr>
            <a:r>
              <a:rPr lang="en-US" sz="2800" dirty="0">
                <a:latin typeface="Trebuchet MS"/>
                <a:cs typeface="Trebuchet MS"/>
              </a:rPr>
              <a:t>To simplify the testing stage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50" y="1289294"/>
            <a:ext cx="911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Trebuchet MS"/>
                <a:cs typeface="Trebuchet MS"/>
              </a:rPr>
              <a:t>5 reasons why to select features</a:t>
            </a:r>
          </a:p>
        </p:txBody>
      </p:sp>
    </p:spTree>
    <p:extLst>
      <p:ext uri="{BB962C8B-B14F-4D97-AF65-F5344CB8AC3E}">
        <p14:creationId xmlns:p14="http://schemas.microsoft.com/office/powerpoint/2010/main" val="127581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9678</TotalTime>
  <Words>512</Words>
  <Application>Microsoft Macintosh PowerPoint</Application>
  <PresentationFormat>On-screen Show (4:3)</PresentationFormat>
  <Paragraphs>192</Paragraphs>
  <Slides>27</Slides>
  <Notes>1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63</cp:revision>
  <dcterms:created xsi:type="dcterms:W3CDTF">2015-02-23T15:04:12Z</dcterms:created>
  <dcterms:modified xsi:type="dcterms:W3CDTF">2022-04-18T16:08:08Z</dcterms:modified>
</cp:coreProperties>
</file>